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9"/>
  </p:notesMasterIdLst>
  <p:handoutMasterIdLst>
    <p:handoutMasterId r:id="rId20"/>
  </p:handoutMasterIdLst>
  <p:sldIdLst>
    <p:sldId id="398" r:id="rId2"/>
    <p:sldId id="427" r:id="rId3"/>
    <p:sldId id="428" r:id="rId4"/>
    <p:sldId id="482" r:id="rId5"/>
    <p:sldId id="477" r:id="rId6"/>
    <p:sldId id="509" r:id="rId7"/>
    <p:sldId id="491" r:id="rId8"/>
    <p:sldId id="510" r:id="rId9"/>
    <p:sldId id="499" r:id="rId10"/>
    <p:sldId id="511" r:id="rId11"/>
    <p:sldId id="466" r:id="rId12"/>
    <p:sldId id="474" r:id="rId13"/>
    <p:sldId id="512" r:id="rId14"/>
    <p:sldId id="513" r:id="rId15"/>
    <p:sldId id="514" r:id="rId16"/>
    <p:sldId id="515" r:id="rId17"/>
    <p:sldId id="516" r:id="rId18"/>
  </p:sldIdLst>
  <p:sldSz cx="9144000" cy="6858000" type="screen4x3"/>
  <p:notesSz cx="6797675" cy="9928225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4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14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14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14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  <a:srgbClr val="FFFF99"/>
    <a:srgbClr val="008250"/>
    <a:srgbClr val="FFFFCC"/>
    <a:srgbClr val="FF9900"/>
    <a:srgbClr val="333333"/>
    <a:srgbClr val="77777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3253" autoAdjust="0"/>
    <p:restoredTop sz="88462" autoAdjust="0"/>
  </p:normalViewPr>
  <p:slideViewPr>
    <p:cSldViewPr>
      <p:cViewPr>
        <p:scale>
          <a:sx n="70" d="100"/>
          <a:sy n="70" d="100"/>
        </p:scale>
        <p:origin x="-2088" y="-894"/>
      </p:cViewPr>
      <p:guideLst>
        <p:guide orient="horz" pos="2160"/>
        <p:guide pos="2880"/>
      </p:guideLst>
    </p:cSldViewPr>
  </p:slideViewPr>
  <p:outlineViewPr>
    <p:cViewPr>
      <p:scale>
        <a:sx n="70" d="100"/>
        <a:sy n="7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932" y="-90"/>
      </p:cViewPr>
      <p:guideLst>
        <p:guide orient="horz" pos="3128"/>
        <p:guide pos="2142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47" tIns="46075" rIns="92147" bIns="4607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4035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47" tIns="46075" rIns="92147" bIns="4607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4036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1338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47" tIns="46075" rIns="92147" bIns="4607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4037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1338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47" tIns="46075" rIns="92147" bIns="4607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pPr>
              <a:defRPr/>
            </a:pPr>
            <a:fld id="{25FF8A2B-E94F-4AEE-B179-69E496CCD1C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47" tIns="46075" rIns="92147" bIns="46075" numCol="1" anchor="t" anchorCtr="0" compatLnSpc="1">
            <a:prstTxWarp prst="textNoShape">
              <a:avLst/>
            </a:prstTxWarp>
          </a:bodyPr>
          <a:lstStyle>
            <a:lvl1pPr eaLnBrk="1" hangingPunct="1">
              <a:lnSpc>
                <a:spcPts val="2419"/>
              </a:lnSpc>
              <a:spcBef>
                <a:spcPct val="50000"/>
              </a:spcBef>
              <a:defRPr sz="1200" b="0">
                <a:latin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47" tIns="46075" rIns="92147" bIns="46075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ts val="2419"/>
              </a:lnSpc>
              <a:spcBef>
                <a:spcPct val="50000"/>
              </a:spcBef>
              <a:defRPr sz="1200" b="0">
                <a:latin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5364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6463"/>
            <a:ext cx="498475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47" tIns="46075" rIns="92147" bIns="460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Klicken Sie, um die Formate des Vorlagentextes zu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1338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47" tIns="46075" rIns="92147" bIns="46075" numCol="1" anchor="b" anchorCtr="0" compatLnSpc="1">
            <a:prstTxWarp prst="textNoShape">
              <a:avLst/>
            </a:prstTxWarp>
          </a:bodyPr>
          <a:lstStyle>
            <a:lvl1pPr eaLnBrk="1" hangingPunct="1">
              <a:lnSpc>
                <a:spcPts val="2419"/>
              </a:lnSpc>
              <a:spcBef>
                <a:spcPct val="50000"/>
              </a:spcBef>
              <a:defRPr sz="1200" b="0">
                <a:latin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31338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47" tIns="46075" rIns="92147" bIns="46075" numCol="1" anchor="b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ts val="2419"/>
              </a:lnSpc>
              <a:spcBef>
                <a:spcPct val="50000"/>
              </a:spcBef>
              <a:defRPr sz="1200" b="0">
                <a:latin typeface="Arial" pitchFamily="34" charset="0"/>
              </a:defRPr>
            </a:lvl1pPr>
          </a:lstStyle>
          <a:p>
            <a:pPr>
              <a:defRPr/>
            </a:pPr>
            <a:fld id="{F72A380E-DF50-4962-A06D-CE7DE521E95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Notizenplatzhalt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de-DE" smtClean="0"/>
          </a:p>
        </p:txBody>
      </p:sp>
      <p:sp>
        <p:nvSpPr>
          <p:cNvPr id="16388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>
              <a:lnSpc>
                <a:spcPts val="2425"/>
              </a:lnSpc>
            </a:pPr>
            <a:fld id="{CB5EAB60-BFC5-4AF5-8EF8-E47B80A0F3BC}" type="slidenum">
              <a:rPr lang="de-DE" smtClean="0"/>
              <a:pPr>
                <a:lnSpc>
                  <a:spcPts val="2425"/>
                </a:lnSpc>
              </a:pPr>
              <a:t>1</a:t>
            </a:fld>
            <a:endParaRPr lang="de-DE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Entwicklung der Aufklärungsquoten 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  <a:defRPr/>
            </a:pP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im Vergleich Bund und Land M-V 1997 - 2006</a:t>
            </a:r>
          </a:p>
          <a:p>
            <a:pPr>
              <a:defRPr/>
            </a:pPr>
            <a:endParaRPr lang="de-DE" dirty="0"/>
          </a:p>
        </p:txBody>
      </p:sp>
      <p:sp>
        <p:nvSpPr>
          <p:cNvPr id="17412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>
              <a:lnSpc>
                <a:spcPts val="2425"/>
              </a:lnSpc>
            </a:pPr>
            <a:fld id="{9404966D-6AAE-412A-A90F-450744F514E7}" type="slidenum">
              <a:rPr lang="de-DE" smtClean="0"/>
              <a:pPr>
                <a:lnSpc>
                  <a:spcPts val="2425"/>
                </a:lnSpc>
              </a:pPr>
              <a:t>4</a:t>
            </a:fld>
            <a:endParaRPr lang="de-DE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>
              <a:lnSpc>
                <a:spcPct val="60000"/>
              </a:lnSpc>
              <a:spcBef>
                <a:spcPct val="50000"/>
              </a:spcBef>
              <a:defRPr/>
            </a:pP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Unter 21-jährige Tatverdächtige 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  <a:defRPr/>
            </a:pP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und deren Anzahl in der Wohnbevölkerung</a:t>
            </a:r>
          </a:p>
          <a:p>
            <a:pPr>
              <a:defRPr/>
            </a:pPr>
            <a:endParaRPr lang="de-DE" dirty="0"/>
          </a:p>
        </p:txBody>
      </p:sp>
      <p:sp>
        <p:nvSpPr>
          <p:cNvPr id="18436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>
              <a:lnSpc>
                <a:spcPts val="2425"/>
              </a:lnSpc>
            </a:pPr>
            <a:fld id="{E656283F-ED37-4C83-A5DA-D22844B65791}" type="slidenum">
              <a:rPr lang="de-DE" smtClean="0"/>
              <a:pPr>
                <a:lnSpc>
                  <a:spcPts val="2425"/>
                </a:lnSpc>
              </a:pPr>
              <a:t>5</a:t>
            </a:fld>
            <a:endParaRPr lang="de-DE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Entwicklung des Diebstahls „rund um das Kfz“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  <a:defRPr/>
            </a:pP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 M-V 1997 - 2006</a:t>
            </a:r>
          </a:p>
          <a:p>
            <a:pPr>
              <a:defRPr/>
            </a:pPr>
            <a:endParaRPr lang="de-DE" dirty="0"/>
          </a:p>
        </p:txBody>
      </p:sp>
      <p:sp>
        <p:nvSpPr>
          <p:cNvPr id="19460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>
              <a:lnSpc>
                <a:spcPts val="2425"/>
              </a:lnSpc>
            </a:pPr>
            <a:fld id="{33F8BFAA-FC9C-4836-AF45-01FC0461CD4C}" type="slidenum">
              <a:rPr lang="de-DE" smtClean="0"/>
              <a:pPr>
                <a:lnSpc>
                  <a:spcPts val="2425"/>
                </a:lnSpc>
              </a:pPr>
              <a:t>6</a:t>
            </a:fld>
            <a:endParaRPr lang="de-DE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Entwicklung des Diebstahls „rund um das Kfz“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  <a:defRPr/>
            </a:pP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 M-V 1997 - 2006</a:t>
            </a:r>
          </a:p>
          <a:p>
            <a:pPr>
              <a:defRPr/>
            </a:pPr>
            <a:endParaRPr lang="de-DE" dirty="0"/>
          </a:p>
        </p:txBody>
      </p:sp>
      <p:sp>
        <p:nvSpPr>
          <p:cNvPr id="20484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>
              <a:lnSpc>
                <a:spcPts val="2425"/>
              </a:lnSpc>
            </a:pPr>
            <a:fld id="{D7750E09-E05E-4A83-A71C-8C6688007BA8}" type="slidenum">
              <a:rPr lang="de-DE" smtClean="0"/>
              <a:pPr>
                <a:lnSpc>
                  <a:spcPts val="2425"/>
                </a:lnSpc>
              </a:pPr>
              <a:t>7</a:t>
            </a:fld>
            <a:endParaRPr lang="de-DE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Vermögens- und Fälschungsdelikte und deren Aufklärung   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  <a:defRPr/>
            </a:pP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 M-V 1997- 2006</a:t>
            </a:r>
            <a:endParaRPr lang="de-DE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21508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>
              <a:lnSpc>
                <a:spcPts val="2425"/>
              </a:lnSpc>
            </a:pPr>
            <a:fld id="{BD5BB3DD-6B8B-41A3-9FC6-EFC6607CC403}" type="slidenum">
              <a:rPr lang="de-DE" smtClean="0"/>
              <a:pPr>
                <a:lnSpc>
                  <a:spcPts val="2425"/>
                </a:lnSpc>
              </a:pPr>
              <a:t>8</a:t>
            </a:fld>
            <a:endParaRPr lang="de-DE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Straßenkriminalität und deren Aufklärungsquote </a:t>
            </a:r>
            <a:b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 M-V 1997 - 2006</a:t>
            </a:r>
            <a:endParaRPr lang="de-DE" dirty="0"/>
          </a:p>
        </p:txBody>
      </p:sp>
      <p:sp>
        <p:nvSpPr>
          <p:cNvPr id="22532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>
              <a:lnSpc>
                <a:spcPts val="2425"/>
              </a:lnSpc>
            </a:pPr>
            <a:fld id="{21521A60-DFE9-4358-B4EC-517CD1DC8CE4}" type="slidenum">
              <a:rPr lang="de-DE" smtClean="0"/>
              <a:pPr>
                <a:lnSpc>
                  <a:spcPts val="2425"/>
                </a:lnSpc>
              </a:pPr>
              <a:t>9</a:t>
            </a:fld>
            <a:endParaRPr lang="de-DE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Entwicklung des Ladendiebstahls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  <a:defRPr/>
            </a:pP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 M-V 1997 - 2006</a:t>
            </a:r>
          </a:p>
          <a:p>
            <a:pPr>
              <a:defRPr/>
            </a:pPr>
            <a:endParaRPr lang="de-DE" dirty="0"/>
          </a:p>
        </p:txBody>
      </p:sp>
      <p:sp>
        <p:nvSpPr>
          <p:cNvPr id="23556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>
              <a:lnSpc>
                <a:spcPts val="2425"/>
              </a:lnSpc>
            </a:pPr>
            <a:fld id="{586A94CE-79F4-4521-9161-531D73F3BB46}" type="slidenum">
              <a:rPr lang="de-DE" smtClean="0"/>
              <a:pPr>
                <a:lnSpc>
                  <a:spcPts val="2425"/>
                </a:lnSpc>
              </a:pPr>
              <a:t>10</a:t>
            </a:fld>
            <a:endParaRPr lang="de-DE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Entwicklung des Ladendiebstahls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  <a:defRPr/>
            </a:pP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 M-V 1997 - 2006</a:t>
            </a:r>
          </a:p>
          <a:p>
            <a:pPr>
              <a:defRPr/>
            </a:pPr>
            <a:endParaRPr lang="de-DE" dirty="0"/>
          </a:p>
        </p:txBody>
      </p:sp>
      <p:sp>
        <p:nvSpPr>
          <p:cNvPr id="24580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>
              <a:lnSpc>
                <a:spcPts val="2425"/>
              </a:lnSpc>
            </a:pPr>
            <a:fld id="{39CBB97C-E0CB-414E-91B6-F0647CF4C461}" type="slidenum">
              <a:rPr lang="de-DE" smtClean="0"/>
              <a:pPr>
                <a:lnSpc>
                  <a:spcPts val="2425"/>
                </a:lnSpc>
              </a:pPr>
              <a:t>11</a:t>
            </a:fld>
            <a:endParaRPr lang="de-DE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  <a:defRPr/>
            </a:pP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Mit  einem und mehreren Fällen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  <a:defRPr/>
            </a:pP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in der PKS M-V 2005 / 2006 erfasste Tatverdächtige</a:t>
            </a: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</a:t>
            </a:r>
          </a:p>
          <a:p>
            <a:pPr>
              <a:defRPr/>
            </a:pPr>
            <a:endParaRPr lang="de-DE" dirty="0"/>
          </a:p>
        </p:txBody>
      </p:sp>
      <p:sp>
        <p:nvSpPr>
          <p:cNvPr id="25604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>
              <a:lnSpc>
                <a:spcPts val="2425"/>
              </a:lnSpc>
            </a:pPr>
            <a:fld id="{FC9C10DC-4F7D-45C5-95C5-08C5523F3EA8}" type="slidenum">
              <a:rPr lang="de-DE" smtClean="0"/>
              <a:pPr>
                <a:lnSpc>
                  <a:spcPts val="2425"/>
                </a:lnSpc>
              </a:pPr>
              <a:t>12</a:t>
            </a:fld>
            <a:endParaRPr lang="de-DE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Straßenkriminalität und deren Aufklärungsquote </a:t>
            </a:r>
            <a:b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 M-V 1997 - 2006</a:t>
            </a:r>
            <a:endParaRPr lang="de-DE" dirty="0"/>
          </a:p>
        </p:txBody>
      </p:sp>
      <p:sp>
        <p:nvSpPr>
          <p:cNvPr id="9220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>
              <a:lnSpc>
                <a:spcPts val="2425"/>
              </a:lnSpc>
            </a:pPr>
            <a:fld id="{EDE25D62-41A3-4C03-AA35-059475C89ACE}" type="slidenum">
              <a:rPr lang="de-DE" smtClean="0"/>
              <a:pPr>
                <a:lnSpc>
                  <a:spcPts val="2425"/>
                </a:lnSpc>
              </a:pPr>
              <a:t>13</a:t>
            </a:fld>
            <a:endParaRPr lang="de-DE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Straßenkriminalität und deren Aufklärungsquote </a:t>
            </a:r>
            <a:b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 M-V 1997 - 2006</a:t>
            </a:r>
            <a:endParaRPr lang="de-DE" dirty="0"/>
          </a:p>
        </p:txBody>
      </p:sp>
      <p:sp>
        <p:nvSpPr>
          <p:cNvPr id="10244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>
              <a:lnSpc>
                <a:spcPts val="2425"/>
              </a:lnSpc>
            </a:pPr>
            <a:fld id="{8E78CF1A-7CE1-450B-9F9D-23631F288742}" type="slidenum">
              <a:rPr lang="de-DE" smtClean="0"/>
              <a:pPr>
                <a:lnSpc>
                  <a:spcPts val="2425"/>
                </a:lnSpc>
              </a:pPr>
              <a:t>14</a:t>
            </a:fld>
            <a:endParaRPr lang="de-DE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Sonstige Straftatbestände des StGB und deren Aufklärung   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  <a:defRPr/>
            </a:pP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 M-V 1997- 2006</a:t>
            </a:r>
          </a:p>
          <a:p>
            <a:pPr>
              <a:defRPr/>
            </a:pPr>
            <a:endParaRPr lang="de-DE" dirty="0"/>
          </a:p>
        </p:txBody>
      </p:sp>
      <p:sp>
        <p:nvSpPr>
          <p:cNvPr id="11268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>
              <a:lnSpc>
                <a:spcPts val="2425"/>
              </a:lnSpc>
            </a:pPr>
            <a:fld id="{98A99580-1FEA-433B-95DF-24687F89E39B}" type="slidenum">
              <a:rPr lang="de-DE" smtClean="0"/>
              <a:pPr>
                <a:lnSpc>
                  <a:spcPts val="2425"/>
                </a:lnSpc>
              </a:pPr>
              <a:t>15</a:t>
            </a:fld>
            <a:endParaRPr lang="de-DE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Strafrechtliche Nebengesetze und deren Aufklärung   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  <a:defRPr/>
            </a:pP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 M-V 1997- 2006</a:t>
            </a:r>
          </a:p>
          <a:p>
            <a:pPr>
              <a:defRPr/>
            </a:pPr>
            <a:endParaRPr lang="de-DE" dirty="0"/>
          </a:p>
        </p:txBody>
      </p:sp>
      <p:sp>
        <p:nvSpPr>
          <p:cNvPr id="12292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>
              <a:lnSpc>
                <a:spcPts val="2425"/>
              </a:lnSpc>
            </a:pPr>
            <a:fld id="{ECE13850-D93E-436E-8C1C-A0D8D7FDE17D}" type="slidenum">
              <a:rPr lang="de-DE" smtClean="0"/>
              <a:pPr>
                <a:lnSpc>
                  <a:spcPts val="2425"/>
                </a:lnSpc>
              </a:pPr>
              <a:t>16</a:t>
            </a:fld>
            <a:endParaRPr lang="de-DE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Straßenkriminalität und deren Aufklärungsquote </a:t>
            </a:r>
            <a:b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de-D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 M-V 1997 - 2006</a:t>
            </a:r>
            <a:endParaRPr lang="de-DE" dirty="0"/>
          </a:p>
        </p:txBody>
      </p:sp>
      <p:sp>
        <p:nvSpPr>
          <p:cNvPr id="13316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>
              <a:lnSpc>
                <a:spcPts val="2425"/>
              </a:lnSpc>
            </a:pPr>
            <a:fld id="{B029DBF0-7578-4B06-AE55-BF28142E00BA}" type="slidenum">
              <a:rPr lang="de-DE" smtClean="0"/>
              <a:pPr>
                <a:lnSpc>
                  <a:spcPts val="2425"/>
                </a:lnSpc>
              </a:pPr>
              <a:t>17</a:t>
            </a:fld>
            <a:endParaRPr lang="de-DE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5105400"/>
            <a:ext cx="9144000" cy="17526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0"/>
            <a:ext cx="9144000" cy="17526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pic>
        <p:nvPicPr>
          <p:cNvPr id="6" name="Picture 6" descr="MV_IM_M_RG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2825" y="0"/>
            <a:ext cx="3051175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33400" y="5715000"/>
            <a:ext cx="8077200" cy="600075"/>
          </a:xfrm>
        </p:spPr>
        <p:txBody>
          <a:bodyPr/>
          <a:lstStyle>
            <a:lvl1pPr>
              <a:defRPr sz="1600">
                <a:solidFill>
                  <a:schemeClr val="bg1"/>
                </a:solidFill>
              </a:defRPr>
            </a:lvl1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5427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533400" y="5380038"/>
            <a:ext cx="8077200" cy="533400"/>
          </a:xfrm>
        </p:spPr>
        <p:txBody>
          <a:bodyPr/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GB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Schwerin, Februar 2005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35E264-FA1E-439F-A2E6-D722C985A57C}" type="slidenum">
              <a:rPr lang="de-DE"/>
              <a:pPr>
                <a:defRPr/>
              </a:pPr>
              <a:t>‹Nr.›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Schwerin, Februar 2005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0A0A37-7819-4029-8B12-42DAB60FFF30}" type="slidenum">
              <a:rPr lang="de-DE"/>
              <a:pPr>
                <a:defRPr/>
              </a:pPr>
              <a:t>‹Nr.›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33400" y="2057400"/>
            <a:ext cx="3962400" cy="38560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3962400" cy="38560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Schwerin, Februar 2005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1AACA6-587C-424D-855F-8AE516F42D7A}" type="slidenum">
              <a:rPr lang="de-DE"/>
              <a:pPr>
                <a:defRPr/>
              </a:pPr>
              <a:t>‹Nr.›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Schwerin, Februar 2005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5E5602-B59B-428D-81C9-3E6B55C7D20A}" type="slidenum">
              <a:rPr lang="de-DE"/>
              <a:pPr>
                <a:defRPr/>
              </a:pPr>
              <a:t>‹Nr.›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Schwerin, Februar 2005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D6483B-DE52-43C9-9352-52504CED3F48}" type="slidenum">
              <a:rPr lang="de-DE"/>
              <a:pPr>
                <a:defRPr/>
              </a:pPr>
              <a:t>‹Nr.›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Schwerin, Februar 2005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A594A8-84B5-43A1-BE18-9DAB503AE460}" type="slidenum">
              <a:rPr lang="de-DE"/>
              <a:pPr>
                <a:defRPr/>
              </a:pPr>
              <a:t>‹Nr.›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Schwerin, Februar 2005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3E55A6-C654-4ECF-981F-61CFFE87014D}" type="slidenum">
              <a:rPr lang="de-DE"/>
              <a:pPr>
                <a:defRPr/>
              </a:pPr>
              <a:t>‹Nr.›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Schwerin, Februar 2005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352292-A5FD-48B4-A39E-ABAEFD6C3DA4}" type="slidenum">
              <a:rPr lang="de-DE"/>
              <a:pPr>
                <a:defRPr/>
              </a:pPr>
              <a:t>‹Nr.›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Schwerin, Februar 2005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39786B-99F9-4D37-BA3F-67BB51DB3C52}" type="slidenum">
              <a:rPr lang="de-DE"/>
              <a:pPr>
                <a:defRPr/>
              </a:pPr>
              <a:t>‹Nr.›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91300" y="1524000"/>
            <a:ext cx="2019300" cy="43894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33400" y="1524000"/>
            <a:ext cx="5905500" cy="4389438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Schwerin, Februar 2005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713ED7-D209-4072-8A0F-1C903251A881}" type="slidenum">
              <a:rPr lang="de-DE"/>
              <a:pPr>
                <a:defRPr/>
              </a:pPr>
              <a:t>‹Nr.›</a:t>
            </a:fld>
            <a:endParaRPr lang="en-GB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ead_folge"/>
          <p:cNvPicPr preferRelativeResize="0">
            <a:picLocks noChangeArrowheads="1"/>
          </p:cNvPicPr>
          <p:nvPr/>
        </p:nvPicPr>
        <p:blipFill>
          <a:blip r:embed="rId13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32523"/>
          <a:stretch>
            <a:fillRect/>
          </a:stretch>
        </p:blipFill>
        <p:spPr bwMode="auto">
          <a:xfrm>
            <a:off x="0" y="6237288"/>
            <a:ext cx="9144000" cy="620712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1229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524000"/>
            <a:ext cx="8077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Mastertitelformat bearbeiten</a:t>
            </a:r>
            <a:endParaRPr lang="en-GB" smtClean="0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2057400"/>
            <a:ext cx="8077200" cy="385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Fließtext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 smtClean="0"/>
          </a:p>
        </p:txBody>
      </p:sp>
      <p:sp>
        <p:nvSpPr>
          <p:cNvPr id="5325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3400" y="6400800"/>
            <a:ext cx="3898900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de-DE"/>
              <a:t>Schwerin, Februar 2005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759700" y="6400800"/>
            <a:ext cx="8509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944044F0-461A-4EA0-A1A8-35827691DA0B}" type="slidenum">
              <a:rPr lang="de-DE"/>
              <a:pPr>
                <a:defRPr/>
              </a:pPr>
              <a:t>‹Nr.›</a:t>
            </a:fld>
            <a:endParaRPr lang="en-GB"/>
          </a:p>
        </p:txBody>
      </p:sp>
      <p:pic>
        <p:nvPicPr>
          <p:cNvPr id="27655" name="Picture 7" descr="head_folge"/>
          <p:cNvPicPr preferRelativeResize="0">
            <a:picLocks noChangeArrowheads="1"/>
          </p:cNvPicPr>
          <p:nvPr/>
        </p:nvPicPr>
        <p:blipFill>
          <a:blip r:embed="rId13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r="32523"/>
          <a:stretch>
            <a:fillRect/>
          </a:stretch>
        </p:blipFill>
        <p:spPr bwMode="auto">
          <a:xfrm>
            <a:off x="0" y="0"/>
            <a:ext cx="9144000" cy="12334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12296" name="Picture 8" descr="MV_IM_M_RGB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110413" y="0"/>
            <a:ext cx="2033587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702" r:id="rId1"/>
    <p:sldLayoutId id="2147484692" r:id="rId2"/>
    <p:sldLayoutId id="2147484693" r:id="rId3"/>
    <p:sldLayoutId id="2147484694" r:id="rId4"/>
    <p:sldLayoutId id="2147484695" r:id="rId5"/>
    <p:sldLayoutId id="2147484696" r:id="rId6"/>
    <p:sldLayoutId id="2147484697" r:id="rId7"/>
    <p:sldLayoutId id="2147484698" r:id="rId8"/>
    <p:sldLayoutId id="2147484699" r:id="rId9"/>
    <p:sldLayoutId id="2147484700" r:id="rId10"/>
    <p:sldLayoutId id="2147484701" r:id="rId11"/>
  </p:sldLayoutIdLst>
  <p:transition/>
  <p:txStyles>
    <p:titleStyle>
      <a:lvl1pPr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pitchFamily="34" charset="0"/>
        </a:defRPr>
      </a:lvl2pPr>
      <a:lvl3pPr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pitchFamily="34" charset="0"/>
        </a:defRPr>
      </a:lvl3pPr>
      <a:lvl4pPr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pitchFamily="34" charset="0"/>
        </a:defRPr>
      </a:lvl4pPr>
      <a:lvl5pPr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pitchFamily="34" charset="0"/>
        </a:defRPr>
      </a:lvl5pPr>
      <a:lvl6pPr marL="457200" algn="l" rtl="0" fontAlgn="base">
        <a:lnSpc>
          <a:spcPct val="11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pitchFamily="34" charset="0"/>
        </a:defRPr>
      </a:lvl6pPr>
      <a:lvl7pPr marL="914400" algn="l" rtl="0" fontAlgn="base">
        <a:lnSpc>
          <a:spcPct val="11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pitchFamily="34" charset="0"/>
        </a:defRPr>
      </a:lvl7pPr>
      <a:lvl8pPr marL="1371600" algn="l" rtl="0" fontAlgn="base">
        <a:lnSpc>
          <a:spcPct val="11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pitchFamily="34" charset="0"/>
        </a:defRPr>
      </a:lvl8pPr>
      <a:lvl9pPr marL="1828800" algn="l" rtl="0" fontAlgn="base">
        <a:lnSpc>
          <a:spcPct val="11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15000"/>
        </a:lnSpc>
        <a:spcBef>
          <a:spcPct val="35000"/>
        </a:spcBef>
        <a:spcAft>
          <a:spcPct val="0"/>
        </a:spcAft>
        <a:buClr>
          <a:schemeClr val="tx2"/>
        </a:buClr>
        <a:buSzPct val="75000"/>
        <a:buFont typeface="Monotype Sorts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263525" indent="-261938" algn="l" rtl="0" eaLnBrk="0" fontAlgn="base" hangingPunct="0">
        <a:lnSpc>
          <a:spcPct val="115000"/>
        </a:lnSpc>
        <a:spcBef>
          <a:spcPct val="35000"/>
        </a:spcBef>
        <a:spcAft>
          <a:spcPct val="0"/>
        </a:spcAft>
        <a:buClr>
          <a:schemeClr val="tx2"/>
        </a:buClr>
        <a:buSzPct val="75000"/>
        <a:buFont typeface="Monotype Sorts"/>
        <a:buChar char="n"/>
        <a:defRPr sz="2800">
          <a:solidFill>
            <a:schemeClr val="tx1"/>
          </a:solidFill>
          <a:latin typeface="+mn-lt"/>
        </a:defRPr>
      </a:lvl2pPr>
      <a:lvl3pPr marL="539750" indent="-274638" algn="l" rtl="0" eaLnBrk="0" fontAlgn="base" hangingPunct="0">
        <a:lnSpc>
          <a:spcPct val="115000"/>
        </a:lnSpc>
        <a:spcBef>
          <a:spcPct val="35000"/>
        </a:spcBef>
        <a:spcAft>
          <a:spcPct val="0"/>
        </a:spcAft>
        <a:buClr>
          <a:schemeClr val="tx2"/>
        </a:buClr>
        <a:buSzPct val="75000"/>
        <a:buFont typeface="Monotype Sorts"/>
        <a:buChar char="n"/>
        <a:defRPr sz="1600">
          <a:solidFill>
            <a:schemeClr val="tx1"/>
          </a:solidFill>
          <a:latin typeface="+mn-lt"/>
        </a:defRPr>
      </a:lvl3pPr>
      <a:lvl4pPr marL="806450" indent="-265113" algn="l" rtl="0" eaLnBrk="0" fontAlgn="base" hangingPunct="0">
        <a:lnSpc>
          <a:spcPct val="115000"/>
        </a:lnSpc>
        <a:spcBef>
          <a:spcPct val="35000"/>
        </a:spcBef>
        <a:spcAft>
          <a:spcPct val="0"/>
        </a:spcAft>
        <a:buClr>
          <a:schemeClr val="tx2"/>
        </a:buClr>
        <a:buSzPct val="75000"/>
        <a:buFont typeface="Monotype Sorts"/>
        <a:buChar char="n"/>
        <a:defRPr sz="1600">
          <a:solidFill>
            <a:schemeClr val="tx1"/>
          </a:solidFill>
          <a:latin typeface="+mn-lt"/>
        </a:defRPr>
      </a:lvl4pPr>
      <a:lvl5pPr marL="1073150" indent="-265113" algn="l" rtl="0" eaLnBrk="0" fontAlgn="base" hangingPunct="0">
        <a:lnSpc>
          <a:spcPct val="115000"/>
        </a:lnSpc>
        <a:spcBef>
          <a:spcPct val="35000"/>
        </a:spcBef>
        <a:spcAft>
          <a:spcPct val="0"/>
        </a:spcAft>
        <a:buClr>
          <a:schemeClr val="tx2"/>
        </a:buClr>
        <a:buSzPct val="75000"/>
        <a:buFont typeface="Monotype Sorts"/>
        <a:buChar char="n"/>
        <a:defRPr sz="1400">
          <a:solidFill>
            <a:schemeClr val="tx1"/>
          </a:solidFill>
          <a:latin typeface="+mn-lt"/>
        </a:defRPr>
      </a:lvl5pPr>
      <a:lvl6pPr marL="1530350" indent="-265113" algn="l" rtl="0" fontAlgn="base">
        <a:lnSpc>
          <a:spcPct val="115000"/>
        </a:lnSpc>
        <a:spcBef>
          <a:spcPct val="35000"/>
        </a:spcBef>
        <a:spcAft>
          <a:spcPct val="0"/>
        </a:spcAft>
        <a:buClr>
          <a:schemeClr val="tx2"/>
        </a:buClr>
        <a:buSzPct val="75000"/>
        <a:buFont typeface="Monotype Sorts" pitchFamily="2" charset="2"/>
        <a:buChar char="n"/>
        <a:defRPr sz="1400">
          <a:solidFill>
            <a:schemeClr val="tx1"/>
          </a:solidFill>
          <a:latin typeface="+mn-lt"/>
        </a:defRPr>
      </a:lvl6pPr>
      <a:lvl7pPr marL="1987550" indent="-265113" algn="l" rtl="0" fontAlgn="base">
        <a:lnSpc>
          <a:spcPct val="115000"/>
        </a:lnSpc>
        <a:spcBef>
          <a:spcPct val="35000"/>
        </a:spcBef>
        <a:spcAft>
          <a:spcPct val="0"/>
        </a:spcAft>
        <a:buClr>
          <a:schemeClr val="tx2"/>
        </a:buClr>
        <a:buSzPct val="75000"/>
        <a:buFont typeface="Monotype Sorts" pitchFamily="2" charset="2"/>
        <a:buChar char="n"/>
        <a:defRPr sz="1400">
          <a:solidFill>
            <a:schemeClr val="tx1"/>
          </a:solidFill>
          <a:latin typeface="+mn-lt"/>
        </a:defRPr>
      </a:lvl7pPr>
      <a:lvl8pPr marL="2444750" indent="-265113" algn="l" rtl="0" fontAlgn="base">
        <a:lnSpc>
          <a:spcPct val="115000"/>
        </a:lnSpc>
        <a:spcBef>
          <a:spcPct val="35000"/>
        </a:spcBef>
        <a:spcAft>
          <a:spcPct val="0"/>
        </a:spcAft>
        <a:buClr>
          <a:schemeClr val="tx2"/>
        </a:buClr>
        <a:buSzPct val="75000"/>
        <a:buFont typeface="Monotype Sorts" pitchFamily="2" charset="2"/>
        <a:buChar char="n"/>
        <a:defRPr sz="1400">
          <a:solidFill>
            <a:schemeClr val="tx1"/>
          </a:solidFill>
          <a:latin typeface="+mn-lt"/>
        </a:defRPr>
      </a:lvl8pPr>
      <a:lvl9pPr marL="2901950" indent="-265113" algn="l" rtl="0" fontAlgn="base">
        <a:lnSpc>
          <a:spcPct val="115000"/>
        </a:lnSpc>
        <a:spcBef>
          <a:spcPct val="35000"/>
        </a:spcBef>
        <a:spcAft>
          <a:spcPct val="0"/>
        </a:spcAft>
        <a:buClr>
          <a:schemeClr val="tx2"/>
        </a:buClr>
        <a:buSzPct val="75000"/>
        <a:buFont typeface="Monotype Sorts" pitchFamily="2" charset="2"/>
        <a:buChar char="n"/>
        <a:defRPr sz="14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5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oleObject6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7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oleObject8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oleObject9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4" Type="http://schemas.openxmlformats.org/officeDocument/2006/relationships/oleObject" Target="../embeddings/oleObject10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4" Type="http://schemas.openxmlformats.org/officeDocument/2006/relationships/oleObject" Target="../embeddings/oleObject1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4" Type="http://schemas.openxmlformats.org/officeDocument/2006/relationships/oleObject" Target="../embeddings/oleObject12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4" Type="http://schemas.openxmlformats.org/officeDocument/2006/relationships/oleObject" Target="../embeddings/oleObject13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4" Type="http://schemas.openxmlformats.org/officeDocument/2006/relationships/oleObject" Target="../embeddings/oleObject14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4" Type="http://schemas.openxmlformats.org/officeDocument/2006/relationships/oleObject" Target="../embeddings/oleObject15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4" Type="http://schemas.openxmlformats.org/officeDocument/2006/relationships/oleObject" Target="../embeddings/oleObject16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3"/>
          <p:cNvSpPr txBox="1">
            <a:spLocks noChangeArrowheads="1"/>
          </p:cNvSpPr>
          <p:nvPr/>
        </p:nvSpPr>
        <p:spPr bwMode="auto">
          <a:xfrm>
            <a:off x="304800" y="2590800"/>
            <a:ext cx="8458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9" name="Textfeld 8"/>
          <p:cNvSpPr txBox="1"/>
          <p:nvPr/>
        </p:nvSpPr>
        <p:spPr>
          <a:xfrm>
            <a:off x="0" y="1143000"/>
            <a:ext cx="9144000" cy="5000625"/>
          </a:xfrm>
          <a:prstGeom prst="rect">
            <a:avLst/>
          </a:prstGeom>
          <a:noFill/>
        </p:spPr>
        <p:txBody>
          <a:bodyPr/>
          <a:lstStyle/>
          <a:p>
            <a:pPr algn="ctr">
              <a:defRPr/>
            </a:pPr>
            <a:endParaRPr lang="de-DE" sz="4400" dirty="0">
              <a:solidFill>
                <a:srgbClr val="0070C0"/>
              </a:solidFill>
              <a:latin typeface="+mj-lt"/>
            </a:endParaRPr>
          </a:p>
          <a:p>
            <a:pPr algn="ctr">
              <a:defRPr/>
            </a:pPr>
            <a:r>
              <a:rPr lang="de-DE" sz="4400" b="0" dirty="0">
                <a:latin typeface="Arial Black" pitchFamily="34" charset="0"/>
              </a:rPr>
              <a:t>Polizeiliche Kriminalstatistik</a:t>
            </a:r>
          </a:p>
          <a:p>
            <a:pPr algn="ctr">
              <a:defRPr/>
            </a:pPr>
            <a:endParaRPr lang="de-DE" sz="4400" dirty="0">
              <a:solidFill>
                <a:srgbClr val="0070C0"/>
              </a:solidFill>
              <a:latin typeface="+mj-lt"/>
            </a:endParaRPr>
          </a:p>
          <a:p>
            <a:pPr algn="ctr">
              <a:defRPr/>
            </a:pPr>
            <a:r>
              <a:rPr lang="de-DE" sz="3600" b="0" dirty="0">
                <a:latin typeface="Arial Black" pitchFamily="34" charset="0"/>
              </a:rPr>
              <a:t>Mecklenburg-Vorpommern</a:t>
            </a:r>
          </a:p>
          <a:p>
            <a:pPr algn="ctr">
              <a:defRPr/>
            </a:pPr>
            <a:endParaRPr lang="de-DE" sz="4400" dirty="0">
              <a:solidFill>
                <a:srgbClr val="0070C0"/>
              </a:solidFill>
              <a:latin typeface="+mj-lt"/>
            </a:endParaRPr>
          </a:p>
          <a:p>
            <a:pPr algn="ctr">
              <a:defRPr/>
            </a:pPr>
            <a:r>
              <a:rPr lang="de-DE" sz="4400" b="0" dirty="0">
                <a:latin typeface="Arial Black" pitchFamily="34" charset="0"/>
              </a:rPr>
              <a:t>2011</a:t>
            </a:r>
          </a:p>
          <a:p>
            <a:pPr algn="ctr">
              <a:defRPr/>
            </a:pPr>
            <a:endParaRPr lang="de-DE" sz="4400" dirty="0">
              <a:solidFill>
                <a:srgbClr val="0070C0"/>
              </a:solidFill>
              <a:latin typeface="+mj-lt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9"/>
          <p:cNvGraphicFramePr>
            <a:graphicFrameLocks noChangeAspect="1"/>
          </p:cNvGraphicFramePr>
          <p:nvPr/>
        </p:nvGraphicFramePr>
        <p:xfrm>
          <a:off x="-142875" y="1571625"/>
          <a:ext cx="9144000" cy="4572000"/>
        </p:xfrm>
        <a:graphic>
          <a:graphicData uri="http://schemas.openxmlformats.org/presentationml/2006/ole">
            <p:oleObj spid="_x0000_s1026" name="Diagramm" r:id="rId3" imgW="7811386" imgH="4153786" progId="MSGraph.Chart.8">
              <p:embed followColorScheme="full"/>
            </p:oleObj>
          </a:graphicData>
        </a:graphic>
      </p:graphicFrame>
      <p:sp>
        <p:nvSpPr>
          <p:cNvPr id="1027" name="Text Box 18"/>
          <p:cNvSpPr txBox="1">
            <a:spLocks noChangeArrowheads="1"/>
          </p:cNvSpPr>
          <p:nvPr/>
        </p:nvSpPr>
        <p:spPr bwMode="auto">
          <a:xfrm>
            <a:off x="0" y="214313"/>
            <a:ext cx="67056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sz="2200" b="0">
                <a:latin typeface="Arial Black" pitchFamily="34" charset="0"/>
              </a:rPr>
              <a:t>      Polizeiliche Kriminalstatistik MV 2011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de-DE" sz="1600">
                <a:latin typeface="Arial" pitchFamily="34" charset="0"/>
              </a:rPr>
              <a:t>Entwicklung der Straftaten gesamt </a:t>
            </a:r>
            <a:endParaRPr lang="de-DE" sz="2200" b="0">
              <a:latin typeface="Arial Black" pitchFamily="34" charset="0"/>
            </a:endParaRP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9"/>
          <p:cNvGraphicFramePr>
            <a:graphicFrameLocks noChangeAspect="1"/>
          </p:cNvGraphicFramePr>
          <p:nvPr/>
        </p:nvGraphicFramePr>
        <p:xfrm>
          <a:off x="-214313" y="1357313"/>
          <a:ext cx="9178926" cy="4892675"/>
        </p:xfrm>
        <a:graphic>
          <a:graphicData uri="http://schemas.openxmlformats.org/presentationml/2006/ole">
            <p:oleObj spid="_x0000_s2050" name="Diagramm" r:id="rId3" imgW="7747591" imgH="4153786" progId="MSGraph.Chart.8">
              <p:embed followColorScheme="full"/>
            </p:oleObj>
          </a:graphicData>
        </a:graphic>
      </p:graphicFrame>
      <p:sp>
        <p:nvSpPr>
          <p:cNvPr id="2051" name="Text Box 18"/>
          <p:cNvSpPr txBox="1">
            <a:spLocks noChangeArrowheads="1"/>
          </p:cNvSpPr>
          <p:nvPr/>
        </p:nvSpPr>
        <p:spPr bwMode="auto">
          <a:xfrm>
            <a:off x="0" y="214313"/>
            <a:ext cx="67056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sz="2200" b="0">
                <a:latin typeface="Arial Black" pitchFamily="34" charset="0"/>
              </a:rPr>
              <a:t>      Polizeiliche Kriminalstatistik MV 2011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de-DE" sz="1600">
                <a:latin typeface="Arial" pitchFamily="34" charset="0"/>
              </a:rPr>
              <a:t>Entwicklung der Häufigkeitszahlen 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endParaRPr lang="de-DE" sz="1600">
              <a:latin typeface="Arial" pitchFamily="34" charset="0"/>
            </a:endParaRP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18"/>
          <p:cNvSpPr txBox="1">
            <a:spLocks noChangeArrowheads="1"/>
          </p:cNvSpPr>
          <p:nvPr/>
        </p:nvSpPr>
        <p:spPr bwMode="auto">
          <a:xfrm>
            <a:off x="0" y="214313"/>
            <a:ext cx="67056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sz="2200" b="0">
                <a:latin typeface="Arial Black" pitchFamily="34" charset="0"/>
              </a:rPr>
              <a:t>      Polizeiliche Kriminalstatistik MV 2011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de-DE" sz="1600">
                <a:latin typeface="Arial" pitchFamily="34" charset="0"/>
              </a:rPr>
              <a:t>Entwicklung der Aufklärungsquoten im Vergleich 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de-DE" sz="1600">
                <a:latin typeface="Arial" pitchFamily="34" charset="0"/>
              </a:rPr>
              <a:t>Bund und MV 1998 - 2011</a:t>
            </a: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</p:txBody>
      </p:sp>
      <p:graphicFrame>
        <p:nvGraphicFramePr>
          <p:cNvPr id="3074" name="Object 0"/>
          <p:cNvGraphicFramePr>
            <a:graphicFrameLocks noChangeAspect="1"/>
          </p:cNvGraphicFramePr>
          <p:nvPr/>
        </p:nvGraphicFramePr>
        <p:xfrm>
          <a:off x="609600" y="1614488"/>
          <a:ext cx="7962900" cy="4171950"/>
        </p:xfrm>
        <a:graphic>
          <a:graphicData uri="http://schemas.openxmlformats.org/presentationml/2006/ole">
            <p:oleObj spid="_x0000_s3074" name="Diagramm" r:id="rId4" imgW="7953153" imgH="4175051" progId="MSGraph.Chart.8">
              <p:embed followColorScheme="full"/>
            </p:oleObj>
          </a:graphicData>
        </a:graphic>
      </p:graphicFrame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18"/>
          <p:cNvSpPr txBox="1">
            <a:spLocks noChangeArrowheads="1"/>
          </p:cNvSpPr>
          <p:nvPr/>
        </p:nvSpPr>
        <p:spPr bwMode="auto">
          <a:xfrm>
            <a:off x="0" y="214313"/>
            <a:ext cx="67056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sz="2200" b="0">
                <a:latin typeface="Arial Black" pitchFamily="34" charset="0"/>
              </a:rPr>
              <a:t>      Polizeiliche Kriminalstatistik MV 2011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de-DE" sz="1600">
                <a:latin typeface="Arial" pitchFamily="34" charset="0"/>
              </a:rPr>
              <a:t>Unter 21-jährige Tatverdächtige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de-DE" sz="1600">
                <a:latin typeface="Arial" pitchFamily="34" charset="0"/>
              </a:rPr>
              <a:t>und deren Anzahl in der Wohnbevölkerung</a:t>
            </a: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</p:txBody>
      </p:sp>
      <p:graphicFrame>
        <p:nvGraphicFramePr>
          <p:cNvPr id="4098" name="Object 1024"/>
          <p:cNvGraphicFramePr>
            <a:graphicFrameLocks noChangeAspect="1"/>
          </p:cNvGraphicFramePr>
          <p:nvPr/>
        </p:nvGraphicFramePr>
        <p:xfrm>
          <a:off x="257175" y="1601788"/>
          <a:ext cx="8529638" cy="4170362"/>
        </p:xfrm>
        <a:graphic>
          <a:graphicData uri="http://schemas.openxmlformats.org/presentationml/2006/ole">
            <p:oleObj spid="_x0000_s4098" name="Diagramm" r:id="rId4" imgW="8520223" imgH="4160874" progId="MSGraph.Chart.8">
              <p:embed followColorScheme="full"/>
            </p:oleObj>
          </a:graphicData>
        </a:graphic>
      </p:graphicFrame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18"/>
          <p:cNvSpPr txBox="1">
            <a:spLocks noChangeArrowheads="1"/>
          </p:cNvSpPr>
          <p:nvPr/>
        </p:nvSpPr>
        <p:spPr bwMode="auto">
          <a:xfrm>
            <a:off x="0" y="214313"/>
            <a:ext cx="67056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sz="2200" b="0">
                <a:latin typeface="Arial Black" pitchFamily="34" charset="0"/>
              </a:rPr>
              <a:t>      Polizeiliche Kriminalstatistik MV 2011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de-DE" sz="1600">
                <a:latin typeface="Arial" pitchFamily="34" charset="0"/>
              </a:rPr>
              <a:t>Anzahl der Tatverdächtigen Straftaten gesamt </a:t>
            </a:r>
            <a:endParaRPr lang="de-DE" sz="2200" b="0">
              <a:latin typeface="Arial Black" pitchFamily="34" charset="0"/>
            </a:endParaRP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</p:txBody>
      </p:sp>
      <p:graphicFrame>
        <p:nvGraphicFramePr>
          <p:cNvPr id="5122" name="Object 1024"/>
          <p:cNvGraphicFramePr>
            <a:graphicFrameLocks noChangeAspect="1"/>
          </p:cNvGraphicFramePr>
          <p:nvPr/>
        </p:nvGraphicFramePr>
        <p:xfrm>
          <a:off x="538163" y="1574800"/>
          <a:ext cx="7975600" cy="4308475"/>
        </p:xfrm>
        <a:graphic>
          <a:graphicData uri="http://schemas.openxmlformats.org/presentationml/2006/ole">
            <p:oleObj spid="_x0000_s5122" name="Diagramm" r:id="rId4" imgW="7946065" imgH="4295553" progId="MSGraph.Chart.8">
              <p:embed followColorScheme="full"/>
            </p:oleObj>
          </a:graphicData>
        </a:graphic>
      </p:graphicFrame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 Box 18"/>
          <p:cNvSpPr txBox="1">
            <a:spLocks noChangeArrowheads="1"/>
          </p:cNvSpPr>
          <p:nvPr/>
        </p:nvSpPr>
        <p:spPr bwMode="auto">
          <a:xfrm>
            <a:off x="0" y="214313"/>
            <a:ext cx="67056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sz="2200" b="0">
                <a:latin typeface="Arial Black" pitchFamily="34" charset="0"/>
              </a:rPr>
              <a:t>      Polizeiliche Kriminalstatistik MV 2011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de-DE" sz="1600">
                <a:latin typeface="Arial" pitchFamily="34" charset="0"/>
              </a:rPr>
              <a:t>Entwicklung des Diebstahls von Kraftwagen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de-DE" sz="1600">
                <a:latin typeface="Arial" pitchFamily="34" charset="0"/>
              </a:rPr>
              <a:t> 1998 - 2011</a:t>
            </a: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</p:txBody>
      </p:sp>
      <p:graphicFrame>
        <p:nvGraphicFramePr>
          <p:cNvPr id="6146" name="Object 1024"/>
          <p:cNvGraphicFramePr>
            <a:graphicFrameLocks noChangeAspect="1"/>
          </p:cNvGraphicFramePr>
          <p:nvPr/>
        </p:nvGraphicFramePr>
        <p:xfrm>
          <a:off x="609600" y="1685925"/>
          <a:ext cx="7962900" cy="4171950"/>
        </p:xfrm>
        <a:graphic>
          <a:graphicData uri="http://schemas.openxmlformats.org/presentationml/2006/ole">
            <p:oleObj spid="_x0000_s6146" name="Diagramm" r:id="rId4" imgW="7953153" imgH="4175051" progId="MSGraph.Chart.8">
              <p:embed followColorScheme="full"/>
            </p:oleObj>
          </a:graphicData>
        </a:graphic>
      </p:graphicFrame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 Box 18"/>
          <p:cNvSpPr txBox="1">
            <a:spLocks noChangeArrowheads="1"/>
          </p:cNvSpPr>
          <p:nvPr/>
        </p:nvSpPr>
        <p:spPr bwMode="auto">
          <a:xfrm>
            <a:off x="0" y="214313"/>
            <a:ext cx="67056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sz="2200" b="0">
                <a:latin typeface="Arial Black" pitchFamily="34" charset="0"/>
              </a:rPr>
              <a:t>      Polizeiliche Kriminalstatistik MV 2011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de-DE" sz="1600">
                <a:latin typeface="Arial" pitchFamily="34" charset="0"/>
              </a:rPr>
              <a:t>Vermögens- und Fälschungsdelikte und 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de-DE" sz="1600">
                <a:latin typeface="Arial" pitchFamily="34" charset="0"/>
              </a:rPr>
              <a:t>deren Aufklärung 2005 - 2011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endParaRPr lang="de-DE" sz="1600">
              <a:latin typeface="Arial" pitchFamily="34" charset="0"/>
            </a:endParaRP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</p:txBody>
      </p:sp>
      <p:graphicFrame>
        <p:nvGraphicFramePr>
          <p:cNvPr id="7170" name="Object 9"/>
          <p:cNvGraphicFramePr>
            <a:graphicFrameLocks noChangeAspect="1"/>
          </p:cNvGraphicFramePr>
          <p:nvPr/>
        </p:nvGraphicFramePr>
        <p:xfrm>
          <a:off x="357188" y="1524000"/>
          <a:ext cx="8458200" cy="4476750"/>
        </p:xfrm>
        <a:graphic>
          <a:graphicData uri="http://schemas.openxmlformats.org/presentationml/2006/ole">
            <p:oleObj spid="_x0000_s7170" name="Diagramm" r:id="rId4" imgW="7832651" imgH="4139609" progId="MSGraph.Chart.8">
              <p:embed followColorScheme="full"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18"/>
          <p:cNvSpPr txBox="1">
            <a:spLocks noChangeArrowheads="1"/>
          </p:cNvSpPr>
          <p:nvPr/>
        </p:nvSpPr>
        <p:spPr bwMode="auto">
          <a:xfrm>
            <a:off x="0" y="214313"/>
            <a:ext cx="67056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sz="2200" b="0">
                <a:latin typeface="Arial Black" pitchFamily="34" charset="0"/>
              </a:rPr>
              <a:t>      Polizeiliche Kriminalstatistik MV 2011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de-DE" sz="1600">
                <a:latin typeface="Arial" pitchFamily="34" charset="0"/>
              </a:rPr>
              <a:t>      Rohheitsdelikte und Straftaten gegen die persönliche Freiheit </a:t>
            </a: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</p:txBody>
      </p:sp>
      <p:graphicFrame>
        <p:nvGraphicFramePr>
          <p:cNvPr id="8194" name="Object 1027"/>
          <p:cNvGraphicFramePr>
            <a:graphicFrameLocks noChangeAspect="1"/>
          </p:cNvGraphicFramePr>
          <p:nvPr/>
        </p:nvGraphicFramePr>
        <p:xfrm>
          <a:off x="642938" y="1571625"/>
          <a:ext cx="7772400" cy="4114800"/>
        </p:xfrm>
        <a:graphic>
          <a:graphicData uri="http://schemas.openxmlformats.org/presentationml/2006/ole">
            <p:oleObj spid="_x0000_s8194" name="Diagramm" r:id="rId4" imgW="7775944" imgH="4118344" progId="MSGraph.Chart.8">
              <p:embed followColorScheme="full"/>
            </p:oleObj>
          </a:graphicData>
        </a:graphic>
      </p:graphicFrame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ext Box 18"/>
          <p:cNvSpPr txBox="1">
            <a:spLocks noChangeArrowheads="1"/>
          </p:cNvSpPr>
          <p:nvPr/>
        </p:nvSpPr>
        <p:spPr bwMode="auto">
          <a:xfrm>
            <a:off x="0" y="214313"/>
            <a:ext cx="67056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sz="2200" b="0">
                <a:latin typeface="Arial Black" pitchFamily="34" charset="0"/>
              </a:rPr>
              <a:t>      Polizeiliche Kriminalstatistik MV 2011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de-DE" sz="1600">
                <a:latin typeface="Arial" pitchFamily="34" charset="0"/>
              </a:rPr>
              <a:t>Entwicklung der Straßenkriminalität 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endParaRPr lang="de-DE" sz="1600">
              <a:latin typeface="Arial" pitchFamily="34" charset="0"/>
            </a:endParaRP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</p:txBody>
      </p:sp>
      <p:graphicFrame>
        <p:nvGraphicFramePr>
          <p:cNvPr id="9218" name="Object 7"/>
          <p:cNvGraphicFramePr>
            <a:graphicFrameLocks noChangeAspect="1"/>
          </p:cNvGraphicFramePr>
          <p:nvPr/>
        </p:nvGraphicFramePr>
        <p:xfrm>
          <a:off x="571500" y="1685925"/>
          <a:ext cx="7962900" cy="4171950"/>
        </p:xfrm>
        <a:graphic>
          <a:graphicData uri="http://schemas.openxmlformats.org/presentationml/2006/ole">
            <p:oleObj spid="_x0000_s9218" name="Diagramm" r:id="rId4" imgW="7953153" imgH="4175051" progId="MSGraph.Chart.8">
              <p:embed followColorScheme="full"/>
            </p:oleObj>
          </a:graphicData>
        </a:graphic>
      </p:graphicFrame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18"/>
          <p:cNvSpPr txBox="1">
            <a:spLocks noChangeArrowheads="1"/>
          </p:cNvSpPr>
          <p:nvPr/>
        </p:nvSpPr>
        <p:spPr bwMode="auto">
          <a:xfrm>
            <a:off x="0" y="214313"/>
            <a:ext cx="67056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sz="2200" b="0">
                <a:latin typeface="Arial Black" pitchFamily="34" charset="0"/>
              </a:rPr>
              <a:t>      Polizeiliche Kriminalstatistik MV 2011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de-DE" sz="1600">
                <a:latin typeface="Arial" pitchFamily="34" charset="0"/>
              </a:rPr>
              <a:t>Entwicklung der Internetkriminalität 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endParaRPr lang="de-DE" sz="1600">
              <a:latin typeface="Arial" pitchFamily="34" charset="0"/>
            </a:endParaRP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</p:txBody>
      </p:sp>
      <p:graphicFrame>
        <p:nvGraphicFramePr>
          <p:cNvPr id="10242" name="Object 7"/>
          <p:cNvGraphicFramePr>
            <a:graphicFrameLocks noChangeAspect="1"/>
          </p:cNvGraphicFramePr>
          <p:nvPr/>
        </p:nvGraphicFramePr>
        <p:xfrm>
          <a:off x="571500" y="1685925"/>
          <a:ext cx="7962900" cy="4171950"/>
        </p:xfrm>
        <a:graphic>
          <a:graphicData uri="http://schemas.openxmlformats.org/presentationml/2006/ole">
            <p:oleObj spid="_x0000_s10242" name="Diagramm" r:id="rId4" imgW="7946065" imgH="4175051" progId="MSGraph.Chart.8">
              <p:embed followColorScheme="full"/>
            </p:oleObj>
          </a:graphicData>
        </a:graphic>
      </p:graphicFrame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 Box 18"/>
          <p:cNvSpPr txBox="1">
            <a:spLocks noChangeArrowheads="1"/>
          </p:cNvSpPr>
          <p:nvPr/>
        </p:nvSpPr>
        <p:spPr bwMode="auto">
          <a:xfrm>
            <a:off x="0" y="214313"/>
            <a:ext cx="67056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sz="2200" b="0">
                <a:latin typeface="Arial Black" pitchFamily="34" charset="0"/>
              </a:rPr>
              <a:t>      Polizeiliche Kriminalstatistik MV 2011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de-DE" sz="1600">
                <a:latin typeface="Arial" pitchFamily="34" charset="0"/>
              </a:rPr>
              <a:t>Straftatenzahl der Tatverdächtigen im Landkreis 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de-DE" sz="1600">
                <a:latin typeface="Arial" pitchFamily="34" charset="0"/>
              </a:rPr>
              <a:t>Vorpommern-Greifswald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endParaRPr lang="de-DE" sz="1600">
              <a:latin typeface="Arial" pitchFamily="34" charset="0"/>
            </a:endParaRP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</p:txBody>
      </p:sp>
      <p:graphicFrame>
        <p:nvGraphicFramePr>
          <p:cNvPr id="11266" name="Object 1024"/>
          <p:cNvGraphicFramePr>
            <a:graphicFrameLocks noChangeAspect="1"/>
          </p:cNvGraphicFramePr>
          <p:nvPr/>
        </p:nvGraphicFramePr>
        <p:xfrm>
          <a:off x="357188" y="1528763"/>
          <a:ext cx="8458200" cy="4543425"/>
        </p:xfrm>
        <a:graphic>
          <a:graphicData uri="http://schemas.openxmlformats.org/presentationml/2006/ole">
            <p:oleObj spid="_x0000_s11266" name="Diagramm" r:id="rId4" imgW="7762970" imgH="4153019" progId="MSGraph.Chart.8">
              <p:embed followColorScheme="full"/>
            </p:oleObj>
          </a:graphicData>
        </a:graphic>
      </p:graphicFrame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ext Box 18"/>
          <p:cNvSpPr txBox="1">
            <a:spLocks noChangeArrowheads="1"/>
          </p:cNvSpPr>
          <p:nvPr/>
        </p:nvSpPr>
        <p:spPr bwMode="auto">
          <a:xfrm>
            <a:off x="0" y="214313"/>
            <a:ext cx="67056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sz="2200" b="0">
                <a:latin typeface="Arial Black" pitchFamily="34" charset="0"/>
              </a:rPr>
              <a:t>      Polizeiliche Kriminalstatistik MV 2011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de-DE" sz="1600">
                <a:latin typeface="Arial" pitchFamily="34" charset="0"/>
              </a:rPr>
              <a:t>Straftaten gegen das Leben und deren Aufklärung </a:t>
            </a: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</p:txBody>
      </p:sp>
      <p:graphicFrame>
        <p:nvGraphicFramePr>
          <p:cNvPr id="1026" name="Object 1027"/>
          <p:cNvGraphicFramePr>
            <a:graphicFrameLocks noChangeAspect="1"/>
          </p:cNvGraphicFramePr>
          <p:nvPr/>
        </p:nvGraphicFramePr>
        <p:xfrm>
          <a:off x="642938" y="1571625"/>
          <a:ext cx="7772400" cy="4114800"/>
        </p:xfrm>
        <a:graphic>
          <a:graphicData uri="http://schemas.openxmlformats.org/presentationml/2006/ole">
            <p:oleObj spid="_x0000_s38914" name="Diagramm" r:id="rId4" imgW="7781973" imgH="4124516" progId="MSGraph.Chart.8">
              <p:embed followColorScheme="full"/>
            </p:oleObj>
          </a:graphicData>
        </a:graphic>
      </p:graphicFrame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18"/>
          <p:cNvSpPr txBox="1">
            <a:spLocks noChangeArrowheads="1"/>
          </p:cNvSpPr>
          <p:nvPr/>
        </p:nvSpPr>
        <p:spPr bwMode="auto">
          <a:xfrm>
            <a:off x="0" y="214313"/>
            <a:ext cx="67056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sz="2200" b="0">
                <a:latin typeface="Arial Black" pitchFamily="34" charset="0"/>
              </a:rPr>
              <a:t>      Polizeiliche Kriminalstatistik MV 2011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de-DE" sz="1600">
                <a:latin typeface="Arial" pitchFamily="34" charset="0"/>
              </a:rPr>
              <a:t>Straftaten gegen die sexuelle Selbstbestimmung </a:t>
            </a: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</p:txBody>
      </p:sp>
      <p:graphicFrame>
        <p:nvGraphicFramePr>
          <p:cNvPr id="2050" name="Object 1027"/>
          <p:cNvGraphicFramePr>
            <a:graphicFrameLocks noChangeAspect="1"/>
          </p:cNvGraphicFramePr>
          <p:nvPr/>
        </p:nvGraphicFramePr>
        <p:xfrm>
          <a:off x="642938" y="1571625"/>
          <a:ext cx="7772400" cy="4114800"/>
        </p:xfrm>
        <a:graphic>
          <a:graphicData uri="http://schemas.openxmlformats.org/presentationml/2006/ole">
            <p:oleObj spid="_x0000_s39938" name="Diagramm" r:id="rId4" imgW="7781973" imgH="4124516" progId="MSGraph.Chart.8">
              <p:embed followColorScheme="full"/>
            </p:oleObj>
          </a:graphicData>
        </a:graphic>
      </p:graphicFrame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18"/>
          <p:cNvSpPr txBox="1">
            <a:spLocks noChangeArrowheads="1"/>
          </p:cNvSpPr>
          <p:nvPr/>
        </p:nvSpPr>
        <p:spPr bwMode="auto">
          <a:xfrm>
            <a:off x="0" y="214313"/>
            <a:ext cx="67056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sz="2200" b="0">
                <a:latin typeface="Arial Black" pitchFamily="34" charset="0"/>
              </a:rPr>
              <a:t>      Polizeiliche Kriminalstatistik MV 2011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de-DE" sz="1600">
                <a:latin typeface="Arial" pitchFamily="34" charset="0"/>
              </a:rPr>
              <a:t>Sonstige Straftatbestände des StGB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de-DE" sz="1600">
                <a:latin typeface="Arial" pitchFamily="34" charset="0"/>
              </a:rPr>
              <a:t>und deren Aufklärung 2005 - 2011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endParaRPr lang="de-DE" sz="1600">
              <a:latin typeface="Arial" pitchFamily="34" charset="0"/>
            </a:endParaRP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</p:txBody>
      </p:sp>
      <p:graphicFrame>
        <p:nvGraphicFramePr>
          <p:cNvPr id="3074" name="Object 9"/>
          <p:cNvGraphicFramePr>
            <a:graphicFrameLocks noChangeAspect="1"/>
          </p:cNvGraphicFramePr>
          <p:nvPr/>
        </p:nvGraphicFramePr>
        <p:xfrm>
          <a:off x="357188" y="1524000"/>
          <a:ext cx="8458200" cy="4476750"/>
        </p:xfrm>
        <a:graphic>
          <a:graphicData uri="http://schemas.openxmlformats.org/presentationml/2006/ole">
            <p:oleObj spid="_x0000_s40962" name="Diagramm" r:id="rId4" imgW="7829479" imgH="4134017" progId="MSGraph.Chart.8">
              <p:embed followColorScheme="full"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18"/>
          <p:cNvSpPr txBox="1">
            <a:spLocks noChangeArrowheads="1"/>
          </p:cNvSpPr>
          <p:nvPr/>
        </p:nvSpPr>
        <p:spPr bwMode="auto">
          <a:xfrm>
            <a:off x="0" y="214313"/>
            <a:ext cx="67056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sz="2200" b="0">
                <a:latin typeface="Arial Black" pitchFamily="34" charset="0"/>
              </a:rPr>
              <a:t>      Polizeiliche Kriminalstatistik MV 2011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de-DE" sz="1600">
                <a:latin typeface="Arial" pitchFamily="34" charset="0"/>
              </a:rPr>
              <a:t>Strafrechtliche Nebengesetze und deren Aufklärung 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de-DE" sz="1600">
                <a:latin typeface="Arial" pitchFamily="34" charset="0"/>
              </a:rPr>
              <a:t>2005 - 2011</a:t>
            </a: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</p:txBody>
      </p:sp>
      <p:graphicFrame>
        <p:nvGraphicFramePr>
          <p:cNvPr id="4098" name="Object 9"/>
          <p:cNvGraphicFramePr>
            <a:graphicFrameLocks noChangeAspect="1"/>
          </p:cNvGraphicFramePr>
          <p:nvPr/>
        </p:nvGraphicFramePr>
        <p:xfrm>
          <a:off x="357188" y="1524000"/>
          <a:ext cx="8458200" cy="4476750"/>
        </p:xfrm>
        <a:graphic>
          <a:graphicData uri="http://schemas.openxmlformats.org/presentationml/2006/ole">
            <p:oleObj spid="_x0000_s41986" name="Diagramm" r:id="rId4" imgW="7829479" imgH="4134017" progId="MSGraph.Chart.8">
              <p:embed followColorScheme="full"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18"/>
          <p:cNvSpPr txBox="1">
            <a:spLocks noChangeArrowheads="1"/>
          </p:cNvSpPr>
          <p:nvPr/>
        </p:nvSpPr>
        <p:spPr bwMode="auto">
          <a:xfrm>
            <a:off x="0" y="214313"/>
            <a:ext cx="67056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sz="2200" b="0">
                <a:latin typeface="Arial Black" pitchFamily="34" charset="0"/>
              </a:rPr>
              <a:t>      Polizeiliche Kriminalstatistik MV 2011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de-DE" sz="1600">
                <a:latin typeface="Arial" pitchFamily="34" charset="0"/>
              </a:rPr>
              <a:t>      Diebstahl insgesamt </a:t>
            </a: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  <a:p>
            <a:pPr>
              <a:lnSpc>
                <a:spcPts val="2400"/>
              </a:lnSpc>
              <a:spcBef>
                <a:spcPct val="50000"/>
              </a:spcBef>
            </a:pPr>
            <a:endParaRPr lang="de-DE" sz="2200" b="0">
              <a:latin typeface="Arial Black" pitchFamily="34" charset="0"/>
            </a:endParaRPr>
          </a:p>
        </p:txBody>
      </p:sp>
      <p:graphicFrame>
        <p:nvGraphicFramePr>
          <p:cNvPr id="5122" name="Object 1027"/>
          <p:cNvGraphicFramePr>
            <a:graphicFrameLocks noChangeAspect="1"/>
          </p:cNvGraphicFramePr>
          <p:nvPr/>
        </p:nvGraphicFramePr>
        <p:xfrm>
          <a:off x="642938" y="1571625"/>
          <a:ext cx="7772400" cy="4114800"/>
        </p:xfrm>
        <a:graphic>
          <a:graphicData uri="http://schemas.openxmlformats.org/presentationml/2006/ole">
            <p:oleObj spid="_x0000_s43010" name="Diagramm" r:id="rId4" imgW="7781973" imgH="4124516" progId="MSGraph.Chart.8">
              <p:embed followColorScheme="full"/>
            </p:oleObj>
          </a:graphicData>
        </a:graphic>
      </p:graphicFrame>
    </p:spTree>
  </p:cSld>
  <p:clrMapOvr>
    <a:masterClrMapping/>
  </p:clrMapOvr>
  <p:transition/>
</p:sld>
</file>

<file path=ppt/theme/theme1.xml><?xml version="1.0" encoding="utf-8"?>
<a:theme xmlns:a="http://schemas.openxmlformats.org/drawingml/2006/main" name="Master 1 Innenministerium">
  <a:themeElements>
    <a:clrScheme name="Master 1 Innenministerium 1">
      <a:dk1>
        <a:srgbClr val="000000"/>
      </a:dk1>
      <a:lt1>
        <a:srgbClr val="FFFFFF"/>
      </a:lt1>
      <a:dk2>
        <a:srgbClr val="287DA8"/>
      </a:dk2>
      <a:lt2>
        <a:srgbClr val="A3C2D7"/>
      </a:lt2>
      <a:accent1>
        <a:srgbClr val="008C57"/>
      </a:accent1>
      <a:accent2>
        <a:srgbClr val="FAC23D"/>
      </a:accent2>
      <a:accent3>
        <a:srgbClr val="FFFFFF"/>
      </a:accent3>
      <a:accent4>
        <a:srgbClr val="000000"/>
      </a:accent4>
      <a:accent5>
        <a:srgbClr val="AAC5B4"/>
      </a:accent5>
      <a:accent6>
        <a:srgbClr val="E3B036"/>
      </a:accent6>
      <a:hlink>
        <a:srgbClr val="004F94"/>
      </a:hlink>
      <a:folHlink>
        <a:srgbClr val="E60021"/>
      </a:folHlink>
    </a:clrScheme>
    <a:fontScheme name="Master 1 Innenministeriu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  <a:spAutoFit/>
      </a:bodyPr>
      <a:lstStyle>
        <a:defPPr marL="0" marR="0" indent="0" algn="l" defTabSz="7620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  <a:spAutoFit/>
      </a:bodyPr>
      <a:lstStyle>
        <a:defPPr marL="0" marR="0" indent="0" algn="l" defTabSz="7620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aster 1 Innenministerium 1">
        <a:dk1>
          <a:srgbClr val="000000"/>
        </a:dk1>
        <a:lt1>
          <a:srgbClr val="FFFFFF"/>
        </a:lt1>
        <a:dk2>
          <a:srgbClr val="287DA8"/>
        </a:dk2>
        <a:lt2>
          <a:srgbClr val="A3C2D7"/>
        </a:lt2>
        <a:accent1>
          <a:srgbClr val="008C57"/>
        </a:accent1>
        <a:accent2>
          <a:srgbClr val="FAC23D"/>
        </a:accent2>
        <a:accent3>
          <a:srgbClr val="FFFFFF"/>
        </a:accent3>
        <a:accent4>
          <a:srgbClr val="000000"/>
        </a:accent4>
        <a:accent5>
          <a:srgbClr val="AAC5B4"/>
        </a:accent5>
        <a:accent6>
          <a:srgbClr val="E3B036"/>
        </a:accent6>
        <a:hlink>
          <a:srgbClr val="004F94"/>
        </a:hlink>
        <a:folHlink>
          <a:srgbClr val="E6002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I:\Office2k\Vorlagen\IM-Vordrucke CD\Master 1 Innenministerium.pot</Template>
  <TotalTime>0</TotalTime>
  <Words>328</Words>
  <Application>Microsoft Office PowerPoint</Application>
  <PresentationFormat>Bildschirmpräsentation (4:3)</PresentationFormat>
  <Paragraphs>90</Paragraphs>
  <Slides>17</Slides>
  <Notes>15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17</vt:i4>
      </vt:variant>
    </vt:vector>
  </HeadingPairs>
  <TitlesOfParts>
    <vt:vector size="23" baseType="lpstr">
      <vt:lpstr>Times New Roman</vt:lpstr>
      <vt:lpstr>Arial</vt:lpstr>
      <vt:lpstr>Monotype Sorts</vt:lpstr>
      <vt:lpstr>Arial Black</vt:lpstr>
      <vt:lpstr>Master 1 Innenministerium</vt:lpstr>
      <vt:lpstr>Microsoft Graph-Diagramm</vt:lpstr>
      <vt:lpstr>Folie 1</vt:lpstr>
      <vt:lpstr>Folie 2</vt:lpstr>
      <vt:lpstr>Folie 3</vt:lpstr>
      <vt:lpstr>Folie 4</vt:lpstr>
      <vt:lpstr>Folie 5</vt:lpstr>
      <vt:lpstr>Folie 6</vt:lpstr>
      <vt:lpstr>Folie 7</vt:lpstr>
      <vt:lpstr>Folie 8</vt:lpstr>
      <vt:lpstr>Folie 9</vt:lpstr>
      <vt:lpstr>Folie 10</vt:lpstr>
      <vt:lpstr>Folie 11</vt:lpstr>
      <vt:lpstr>Folie 12</vt:lpstr>
      <vt:lpstr>Folie 13</vt:lpstr>
      <vt:lpstr>Folie 14</vt:lpstr>
      <vt:lpstr>Folie 15</vt:lpstr>
      <vt:lpstr>Folie 16</vt:lpstr>
      <vt:lpstr>Folie 17</vt:lpstr>
    </vt:vector>
  </TitlesOfParts>
  <Company>Innenministerium M-V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Abteilung II 4</dc:title>
  <dc:creator>II430k</dc:creator>
  <cp:lastModifiedBy>teichm</cp:lastModifiedBy>
  <cp:revision>833</cp:revision>
  <dcterms:created xsi:type="dcterms:W3CDTF">2006-11-22T07:56:17Z</dcterms:created>
  <dcterms:modified xsi:type="dcterms:W3CDTF">2012-03-13T10:51:39Z</dcterms:modified>
</cp:coreProperties>
</file>